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0"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604DF-3F8D-4079-A3E3-56AA96CD388A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2EF1A-946C-49F1-B3DA-CA5841504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5161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2EF1A-946C-49F1-B3DA-CA5841504A1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1708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25BE75-27D6-425F-A9BC-AC69CF6A37C6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F32171-1845-485F-88EA-7AFDCCF31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fzona.ru/pozd_9m.htm" TargetMode="External"/><Relationship Id="rId2" Type="http://schemas.openxmlformats.org/officeDocument/2006/relationships/hyperlink" Target="http://www.knigi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Нетрадиционные методы рисования. Графика. </a:t>
            </a:r>
            <a:r>
              <a:rPr lang="ru-RU" dirty="0" err="1" smtClean="0"/>
              <a:t>Гратография</a:t>
            </a:r>
            <a:r>
              <a:rPr lang="ru-RU" dirty="0" smtClean="0"/>
              <a:t> – </a:t>
            </a:r>
            <a:r>
              <a:rPr lang="ru-RU" dirty="0" err="1" smtClean="0"/>
              <a:t>граттаж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356992"/>
            <a:ext cx="8136904" cy="122413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Занятия </a:t>
            </a:r>
            <a:r>
              <a:rPr lang="ru-RU" dirty="0" smtClean="0">
                <a:solidFill>
                  <a:schemeClr val="tx2"/>
                </a:solidFill>
              </a:rPr>
              <a:t>изобразительного искусства для детей 9-13 лет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Автор: Абросимова Жанна </a:t>
            </a:r>
            <a:r>
              <a:rPr lang="ru-RU" dirty="0" smtClean="0">
                <a:solidFill>
                  <a:schemeClr val="tx2"/>
                </a:solidFill>
              </a:rPr>
              <a:t>Вячеславовна,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п</a:t>
            </a:r>
            <a:r>
              <a:rPr lang="ru-RU" dirty="0" smtClean="0">
                <a:solidFill>
                  <a:schemeClr val="tx2"/>
                </a:solidFill>
              </a:rPr>
              <a:t>едагог  </a:t>
            </a:r>
            <a:r>
              <a:rPr lang="ru-RU" dirty="0" smtClean="0">
                <a:solidFill>
                  <a:schemeClr val="tx2"/>
                </a:solidFill>
              </a:rPr>
              <a:t>дополнительного </a:t>
            </a:r>
            <a:r>
              <a:rPr lang="ru-RU" dirty="0" smtClean="0">
                <a:solidFill>
                  <a:schemeClr val="tx2"/>
                </a:solidFill>
              </a:rPr>
              <a:t>образования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МОБУ ДОД </a:t>
            </a:r>
            <a:r>
              <a:rPr lang="ru-RU" dirty="0" err="1" smtClean="0">
                <a:solidFill>
                  <a:schemeClr val="tx2"/>
                </a:solidFill>
              </a:rPr>
              <a:t>ЦДОдД</a:t>
            </a:r>
            <a:r>
              <a:rPr lang="ru-RU" dirty="0" smtClean="0">
                <a:solidFill>
                  <a:schemeClr val="tx2"/>
                </a:solidFill>
              </a:rPr>
              <a:t> «Радуга» Краснодарского края, г. Сочи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389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7684">
        <p:blinds dir="vert"/>
      </p:transition>
    </mc:Choice>
    <mc:Fallback>
      <p:transition spd="slow" advTm="7684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18864" y="-21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Мы</a:t>
            </a:r>
            <a:r>
              <a:rPr lang="ru-RU" sz="4800" dirty="0" smtClean="0">
                <a:solidFill>
                  <a:schemeClr val="accent1"/>
                </a:solidFill>
              </a:rPr>
              <a:t> </a:t>
            </a:r>
            <a:r>
              <a:rPr lang="ru-RU" sz="4800" dirty="0" err="1" smtClean="0">
                <a:solidFill>
                  <a:schemeClr val="tx2"/>
                </a:solidFill>
              </a:rPr>
              <a:t>по</a:t>
            </a:r>
            <a:r>
              <a:rPr lang="ru-RU" sz="3600" dirty="0" err="1" smtClean="0">
                <a:solidFill>
                  <a:schemeClr val="tx2"/>
                </a:solidFill>
              </a:rPr>
              <a:t>М</a:t>
            </a:r>
            <a:r>
              <a:rPr lang="ru-RU" sz="4800" dirty="0" err="1" smtClean="0">
                <a:solidFill>
                  <a:schemeClr val="tx2"/>
                </a:solidFill>
              </a:rPr>
              <a:t>ним</a:t>
            </a:r>
            <a:r>
              <a:rPr lang="ru-RU" sz="4800" dirty="0" smtClean="0">
                <a:solidFill>
                  <a:schemeClr val="tx2"/>
                </a:solidFill>
              </a:rPr>
              <a:t>!</a:t>
            </a:r>
            <a:endParaRPr lang="ru-RU" sz="4800" dirty="0">
              <a:solidFill>
                <a:schemeClr val="tx2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709160"/>
          </a:xfrm>
        </p:spPr>
        <p:txBody>
          <a:bodyPr>
            <a:normAutofit/>
          </a:bodyPr>
          <a:lstStyle/>
          <a:p>
            <a:pPr lvl="8"/>
            <a:endParaRPr lang="ru-RU" dirty="0"/>
          </a:p>
        </p:txBody>
      </p:sp>
      <p:pic>
        <p:nvPicPr>
          <p:cNvPr id="10243" name="Picture 3" descr="C:\Users\alex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38982"/>
            <a:ext cx="8208912" cy="53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9400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8844">
        <p14:doors dir="vert"/>
      </p:transition>
    </mc:Choice>
    <mc:Fallback>
      <p:transition spd="slow" advTm="88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/>
                </a:solidFill>
              </a:rPr>
              <a:t>Плакат</a:t>
            </a:r>
            <a:endParaRPr lang="ru-RU" sz="6000" dirty="0">
              <a:solidFill>
                <a:schemeClr val="tx2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lex\Desktop\214-960x14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675828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lex\Desktop\01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544216"/>
            <a:ext cx="3747266" cy="462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1867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6964">
        <p:dissolve/>
      </p:transition>
    </mc:Choice>
    <mc:Fallback>
      <p:transition spd="slow" advTm="6964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Плакат 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в военное время поддерживал патриотический дух народа. Помогал справиться с отчаяньем и в тылу и на войне. Все старались приблизить победу, как могли.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lex\Desktop\agitatsiya_v_period_vtoroy_mirovoy_voyni_20150107_10916546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1628800"/>
            <a:ext cx="346094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lex\Desktop\nf955T6y00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628800"/>
            <a:ext cx="362743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6408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15463">
        <p:dissolve/>
      </p:transition>
    </mc:Choice>
    <mc:Fallback>
      <p:transition spd="slow" advTm="15463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ru-RU" dirty="0" smtClean="0"/>
              <a:t>Слава русскому народу!!!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28256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14338" name="Picture 2" descr="C:\Users\alex\Desktop\tumblr_m3jubqcc7g1qb4x45o1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71546"/>
            <a:ext cx="8208912" cy="53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7470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8142">
        <p14:doors dir="vert"/>
      </p:transition>
    </mc:Choice>
    <mc:Fallback>
      <p:transition spd="slow" advTm="814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Графика. </a:t>
            </a:r>
            <a:r>
              <a:rPr lang="ru-RU" dirty="0" err="1" smtClean="0">
                <a:solidFill>
                  <a:schemeClr val="tx2"/>
                </a:solidFill>
              </a:rPr>
              <a:t>Граттаж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>
                <a:solidFill>
                  <a:schemeClr val="bg1"/>
                </a:solidFill>
              </a:rPr>
              <a:t>Граттаж</a:t>
            </a:r>
            <a:r>
              <a:rPr lang="ru-RU" dirty="0">
                <a:solidFill>
                  <a:schemeClr val="bg1"/>
                </a:solidFill>
              </a:rPr>
              <a:t> (от фр. </a:t>
            </a:r>
            <a:r>
              <a:rPr lang="ru-RU" dirty="0" err="1">
                <a:solidFill>
                  <a:schemeClr val="bg1"/>
                </a:solidFill>
              </a:rPr>
              <a:t>gratter</a:t>
            </a:r>
            <a:r>
              <a:rPr lang="ru-RU" dirty="0">
                <a:solidFill>
                  <a:schemeClr val="bg1"/>
                </a:solidFill>
              </a:rPr>
              <a:t> — скрести, царапать) — способ выполнения рисунка путём процарапывания пером или острым инструментом бумаги или картона, залитых тушью. Другое название техники — </a:t>
            </a:r>
            <a:r>
              <a:rPr lang="ru-RU" dirty="0" err="1" smtClean="0">
                <a:solidFill>
                  <a:schemeClr val="bg1"/>
                </a:solidFill>
              </a:rPr>
              <a:t>воскография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гратография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Произведения, выполненные в технике </a:t>
            </a:r>
            <a:r>
              <a:rPr lang="ru-RU" dirty="0" err="1">
                <a:solidFill>
                  <a:schemeClr val="bg1"/>
                </a:solidFill>
              </a:rPr>
              <a:t>граттажа</a:t>
            </a:r>
            <a:r>
              <a:rPr lang="ru-RU" dirty="0">
                <a:solidFill>
                  <a:schemeClr val="bg1"/>
                </a:solidFill>
              </a:rPr>
              <a:t>, отличаются контрастом белых линий рисунка и чёрного фона и похожи на ксилографию или линогравюру.</a:t>
            </a:r>
          </a:p>
        </p:txBody>
      </p:sp>
    </p:spTree>
    <p:extLst>
      <p:ext uri="{BB962C8B-B14F-4D97-AF65-F5344CB8AC3E}">
        <p14:creationId xmlns:p14="http://schemas.microsoft.com/office/powerpoint/2010/main" xmlns="" val="1985456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7711">
        <p:blinds dir="vert"/>
      </p:transition>
    </mc:Choice>
    <mc:Fallback>
      <p:transition spd="slow" advTm="17711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Чаще других </a:t>
            </a:r>
            <a:r>
              <a:rPr lang="ru-RU" dirty="0" err="1">
                <a:solidFill>
                  <a:schemeClr val="bg1"/>
                </a:solidFill>
              </a:rPr>
              <a:t>граттаж</a:t>
            </a:r>
            <a:r>
              <a:rPr lang="ru-RU" dirty="0">
                <a:solidFill>
                  <a:schemeClr val="bg1"/>
                </a:solidFill>
              </a:rPr>
              <a:t> применяли графики начала XX в. В России под названием </a:t>
            </a:r>
            <a:r>
              <a:rPr lang="ru-RU" dirty="0" err="1">
                <a:solidFill>
                  <a:schemeClr val="bg1"/>
                </a:solidFill>
              </a:rPr>
              <a:t>гратто</a:t>
            </a:r>
            <a:r>
              <a:rPr lang="ru-RU" dirty="0">
                <a:solidFill>
                  <a:schemeClr val="bg1"/>
                </a:solidFill>
              </a:rPr>
              <a:t>-графии подобную технику впервые использовал М. В. </a:t>
            </a:r>
            <a:r>
              <a:rPr lang="ru-RU" dirty="0" err="1">
                <a:solidFill>
                  <a:schemeClr val="bg1"/>
                </a:solidFill>
              </a:rPr>
              <a:t>Добужинский</a:t>
            </a:r>
            <a:r>
              <a:rPr lang="ru-RU" dirty="0">
                <a:solidFill>
                  <a:schemeClr val="bg1"/>
                </a:solidFill>
              </a:rPr>
              <a:t> в работах 1920-х гг., создавая свои фантастические, </a:t>
            </a:r>
            <a:r>
              <a:rPr lang="ru-RU" dirty="0" err="1">
                <a:solidFill>
                  <a:schemeClr val="bg1"/>
                </a:solidFill>
              </a:rPr>
              <a:t>повышенно</a:t>
            </a:r>
            <a:r>
              <a:rPr lang="ru-RU" dirty="0">
                <a:solidFill>
                  <a:schemeClr val="bg1"/>
                </a:solidFill>
              </a:rPr>
              <a:t> экспрессивные произведения. Его также применял литовский график Д. К. </a:t>
            </a:r>
            <a:r>
              <a:rPr lang="ru-RU" dirty="0" err="1">
                <a:solidFill>
                  <a:schemeClr val="bg1"/>
                </a:solidFill>
              </a:rPr>
              <a:t>Тарабильдене</a:t>
            </a:r>
            <a:r>
              <a:rPr lang="ru-RU" dirty="0">
                <a:solidFill>
                  <a:schemeClr val="bg1"/>
                </a:solidFill>
              </a:rPr>
              <a:t>, в частности, он обратился к </a:t>
            </a:r>
            <a:r>
              <a:rPr lang="ru-RU" dirty="0" err="1">
                <a:solidFill>
                  <a:schemeClr val="bg1"/>
                </a:solidFill>
              </a:rPr>
              <a:t>граттажу</a:t>
            </a:r>
            <a:r>
              <a:rPr lang="ru-RU" dirty="0">
                <a:solidFill>
                  <a:schemeClr val="bg1"/>
                </a:solidFill>
              </a:rPr>
              <a:t> при работе над иллюстрациями к книге «Сто народных баллад».</a:t>
            </a:r>
          </a:p>
        </p:txBody>
      </p:sp>
    </p:spTree>
    <p:extLst>
      <p:ext uri="{BB962C8B-B14F-4D97-AF65-F5344CB8AC3E}">
        <p14:creationId xmlns:p14="http://schemas.microsoft.com/office/powerpoint/2010/main" xmlns="" val="1533801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3232">
        <p:blinds dir="vert"/>
      </p:transition>
    </mc:Choice>
    <mc:Fallback>
      <p:transition spd="slow" advTm="2323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выполнения.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Чтобы облегчить удаление туши с поверхности бумаги или картона, его пред заливкой тушью покрывают слоем воска (парафина). Чтобы тушь не собиралась в капли на восковой поверхности её смешивают с мылом (мыльным раствором). Иногда бумагу предварительно тонируют красками, что придает последующему рисунку более живой </a:t>
            </a:r>
            <a:r>
              <a:rPr lang="ru-RU" dirty="0" err="1" smtClean="0">
                <a:solidFill>
                  <a:schemeClr val="bg1"/>
                </a:solidFill>
              </a:rPr>
              <a:t>вид.Также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иногда вместо воска (парафина) используется масляная пастель: бумагу (картон) натирают пастелью до полного закрашивания и покрывают темной краской, после чего процарапывают нужный рисунок.</a:t>
            </a:r>
          </a:p>
        </p:txBody>
      </p:sp>
    </p:spTree>
    <p:extLst>
      <p:ext uri="{BB962C8B-B14F-4D97-AF65-F5344CB8AC3E}">
        <p14:creationId xmlns:p14="http://schemas.microsoft.com/office/powerpoint/2010/main" xmlns="" val="583646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1672">
        <p:blinds dir="vert"/>
      </p:transition>
    </mc:Choice>
    <mc:Fallback>
      <p:transition spd="slow" advTm="2167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Работы художников в технике </a:t>
            </a:r>
            <a:r>
              <a:rPr lang="ru-RU" dirty="0" err="1" smtClean="0"/>
              <a:t>граттаж</a:t>
            </a:r>
            <a:r>
              <a:rPr lang="ru-RU" dirty="0" smtClean="0"/>
              <a:t>: Кристина </a:t>
            </a:r>
            <a:r>
              <a:rPr lang="ru-RU" dirty="0" err="1" smtClean="0"/>
              <a:t>Панеску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92" name="Picture 8" descr="C:\Users\alex\Desktop\99657136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18073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C:\Users\alex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1406"/>
            <a:ext cx="3960440" cy="447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5265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6623">
        <p:dissolve/>
      </p:transition>
    </mc:Choice>
    <mc:Fallback>
      <p:transition spd="slow" advTm="6623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детей в технике </a:t>
            </a:r>
            <a:r>
              <a:rPr lang="ru-RU" dirty="0" err="1" smtClean="0"/>
              <a:t>граттаж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lex\Desktop\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64489"/>
            <a:ext cx="4032448" cy="442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alex\Desktop\81289661_DSC_0993_kop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64488"/>
            <a:ext cx="4104456" cy="442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38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3787">
        <p:dissolve/>
      </p:transition>
    </mc:Choice>
    <mc:Fallback>
      <p:transition spd="slow" advTm="3787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alex\Desktop\674untit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015" y="19676"/>
            <a:ext cx="3456384" cy="466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alex\Desktop\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13340"/>
            <a:ext cx="4608512" cy="314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C:\Users\alex\Desktop\img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920" y="19676"/>
            <a:ext cx="3352080" cy="475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7063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4150">
        <p:dissolve/>
      </p:transition>
    </mc:Choice>
    <mc:Fallback>
      <p:transition spd="slow" advTm="415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856" cy="208823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«Судьба человека» (По страницам литературных произведений о Великой Отечественной войне 941-1945 гг.)</a:t>
            </a:r>
            <a:br>
              <a:rPr lang="ru-RU" sz="32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7224386" cy="345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30642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520">
        <p:blinds dir="vert"/>
      </p:transition>
    </mc:Choice>
    <mc:Fallback>
      <p:transition spd="slow" advTm="252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Серия «Школьная библиотека» Рассказы о войне для среднего возраста. (информация на сайтах </a:t>
            </a:r>
            <a:r>
              <a:rPr lang="en-US" sz="1600" dirty="0" smtClean="0">
                <a:solidFill>
                  <a:schemeClr val="bg1"/>
                </a:solidFill>
                <a:hlinkClick r:id="rId2"/>
              </a:rPr>
              <a:t>www.knigi.ru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Тюменская областная библиотека К. Я. </a:t>
            </a:r>
            <a:r>
              <a:rPr lang="ru-RU" sz="1600" dirty="0" err="1" smtClean="0">
                <a:solidFill>
                  <a:schemeClr val="bg1"/>
                </a:solidFill>
              </a:rPr>
              <a:t>Лагунова</a:t>
            </a:r>
            <a:r>
              <a:rPr lang="ru-RU" sz="1600" dirty="0" smtClean="0">
                <a:solidFill>
                  <a:schemeClr val="bg1"/>
                </a:solidFill>
              </a:rPr>
              <a:t> (Расина, М. А. библиотекарь отдела работы с фондами) </a:t>
            </a:r>
            <a:r>
              <a:rPr lang="en-US" sz="1600" dirty="0" smtClean="0">
                <a:solidFill>
                  <a:schemeClr val="bg1"/>
                </a:solidFill>
              </a:rPr>
              <a:t>todnd.ru/sections/parents/review/365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www. sholohov.ru/museum/collection/arts/484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Forum.guns.ru/</a:t>
            </a:r>
            <a:r>
              <a:rPr lang="en-US" sz="1600" dirty="0" err="1" smtClean="0">
                <a:solidFill>
                  <a:schemeClr val="bg1"/>
                </a:solidFill>
              </a:rPr>
              <a:t>forummessage</a:t>
            </a:r>
            <a:r>
              <a:rPr lang="en-US" sz="1600" dirty="0" smtClean="0">
                <a:solidFill>
                  <a:schemeClr val="bg1"/>
                </a:solidFill>
              </a:rPr>
              <a:t>/85/</a:t>
            </a:r>
          </a:p>
          <a:p>
            <a:r>
              <a:rPr lang="en-US" sz="1600" dirty="0" smtClean="0">
                <a:solidFill>
                  <a:schemeClr val="bg1"/>
                </a:solidFill>
                <a:hlinkClick r:id="rId3"/>
              </a:rPr>
              <a:t>www.gifzona.ru/pozd_9m.htm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ВИКИПЕДИЯ</a:t>
            </a:r>
            <a:endParaRPr lang="en-US" sz="1600" dirty="0" smtClean="0">
              <a:solidFill>
                <a:schemeClr val="bg1"/>
              </a:solidFill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242014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7953">
        <p:blinds dir="vert"/>
      </p:transition>
    </mc:Choice>
    <mc:Fallback>
      <p:transition spd="slow" advTm="7953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368" y="274638"/>
            <a:ext cx="8291264" cy="92211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Ни кто не забыт, ни что не забыто.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lex\Desktop\70-лет-Победе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352928" cy="514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6507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8290">
        <p:dissolve/>
      </p:transition>
    </mc:Choice>
    <mc:Fallback>
      <p:transition spd="slow" advTm="829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lex\Desktop\Var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01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9083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7748">
        <p14:doors dir="vert"/>
      </p:transition>
    </mc:Choice>
    <mc:Fallback>
      <p:transition spd="slow" advTm="774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/>
                </a:solidFill>
              </a:rPr>
              <a:t>Великая</a:t>
            </a:r>
            <a:r>
              <a:rPr lang="ru-RU" sz="6000" dirty="0" smtClean="0"/>
              <a:t> </a:t>
            </a:r>
            <a:r>
              <a:rPr lang="ru-RU" sz="6000" dirty="0" smtClean="0">
                <a:solidFill>
                  <a:schemeClr val="tx2"/>
                </a:solidFill>
              </a:rPr>
              <a:t>Победа!!!</a:t>
            </a:r>
            <a:endParaRPr lang="ru-RU" sz="6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lex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28092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8452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9546">
        <p14:vortex dir="r"/>
      </p:transition>
    </mc:Choice>
    <mc:Fallback>
      <p:transition spd="slow" advTm="954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1941 - 1945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435280" cy="470916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</a:rPr>
              <a:t>День Победы – «это радость со слезами на глазах». И действительно в этот день радость и скорбь рядом. Нет в России семьи, которую война обошла бы стороной. 1418 дней и ночей длилась Великая Отечественная война.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</a:rPr>
              <a:t>Война, ставшая всенародной. Одних она позвала на фронт, чтобы с оружием в руках отбивать атаки врага. Других в тылу она подняла на героический труд во имя Победы. Каждый как мог, приближал Победу.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</a:rPr>
              <a:t>История </a:t>
            </a:r>
            <a:r>
              <a:rPr lang="en-US" dirty="0">
                <a:solidFill>
                  <a:schemeClr val="bg1"/>
                </a:solidFill>
                <a:latin typeface="Times New Roman"/>
                <a:ea typeface="Times New Roman"/>
              </a:rPr>
              <a:t>XX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</a:rPr>
              <a:t> в. еще не знала такого героизма всего народа. Подрастает новое поколение детей уже </a:t>
            </a:r>
            <a:r>
              <a:rPr lang="en-US" dirty="0">
                <a:solidFill>
                  <a:schemeClr val="bg1"/>
                </a:solidFill>
                <a:latin typeface="Times New Roman"/>
                <a:ea typeface="Times New Roman"/>
              </a:rPr>
              <a:t>XXI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</a:rPr>
              <a:t> в, для них Великая Отечественная война – это далекая история. Но историю своей страны необходимо знать и ради будущего ни чего не забывать. В сохранении памяти поколений литература о войне всегда была одним из основных источников, который формировал сознание и чувство патриотизма.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885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21561">
        <p:fade/>
      </p:transition>
    </mc:Choice>
    <mc:Fallback>
      <p:transition spd="med" advTm="215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bg1"/>
                </a:solidFill>
              </a:rPr>
              <a:t>Иллюстрации к литературным произведениям о войне: Толстой, А. «Русский характер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Объект 15"/>
          <p:cNvSpPr>
            <a:spLocks noGrp="1"/>
          </p:cNvSpPr>
          <p:nvPr>
            <p:ph sz="half" idx="1"/>
          </p:nvPr>
        </p:nvSpPr>
        <p:spPr>
          <a:xfrm>
            <a:off x="928662" y="1600200"/>
            <a:ext cx="3567138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7" name="Объект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Users\alex\Desktop\art-knigi-o-vojne-dlja-de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532382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lex\Desktop\11704117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643050"/>
            <a:ext cx="3604960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5346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6195">
        <p:dissolve/>
      </p:transition>
    </mc:Choice>
    <mc:Fallback>
      <p:transition spd="slow" advTm="6195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06613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Иллюстрации к литературным произведениям о войне: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Митяев, А. «Шестой неполный»;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Осеева, В. «Кочерыжка»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6" name="Объект 1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Объект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lex\Desktop\papy_voina_3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46094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lex\Desktop\11_kopirov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556792"/>
            <a:ext cx="353295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3872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6703">
        <p:dissolve/>
      </p:transition>
    </mc:Choice>
    <mc:Fallback>
      <p:transition spd="slow" advTm="6703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5" y="260648"/>
            <a:ext cx="8229600" cy="1143000"/>
          </a:xfrm>
        </p:spPr>
        <p:txBody>
          <a:bodyPr/>
          <a:lstStyle/>
          <a:p>
            <a:r>
              <a:rPr lang="ru-RU" sz="2800" dirty="0">
                <a:solidFill>
                  <a:schemeClr val="bg1"/>
                </a:solidFill>
              </a:rPr>
              <a:t>Иллюстрации к литературным произведениям о войне</a:t>
            </a:r>
            <a:r>
              <a:rPr lang="ru-RU" sz="2800" dirty="0" smtClean="0">
                <a:solidFill>
                  <a:schemeClr val="bg1"/>
                </a:solidFill>
              </a:rPr>
              <a:t>: Шолохов. М. «Судьба человека».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lex\Desktop\скачанные файлы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1680540"/>
            <a:ext cx="3604389" cy="474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lex\Desktop\0005-003-Urok-SHolokhov-Sudba-chelove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680540"/>
            <a:ext cx="3754952" cy="465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6020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5765">
        <p:dissolve/>
      </p:transition>
    </mc:Choice>
    <mc:Fallback>
      <p:transition spd="slow" advTm="5765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268</TotalTime>
  <Words>565</Words>
  <Application>Microsoft Office PowerPoint</Application>
  <PresentationFormat>Экран (4:3)</PresentationFormat>
  <Paragraphs>35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Нетрадиционные методы рисования. Графика. Гратография – граттаж.</vt:lpstr>
      <vt:lpstr>«Судьба человека» (По страницам литературных произведений о Великой Отечественной войне 941-1945 гг.) </vt:lpstr>
      <vt:lpstr>Ни кто не забыт, ни что не забыто.</vt:lpstr>
      <vt:lpstr>Слайд 4</vt:lpstr>
      <vt:lpstr>Великая Победа!!!</vt:lpstr>
      <vt:lpstr>1941 - 1945</vt:lpstr>
      <vt:lpstr>Иллюстрации к литературным произведениям о войне: Толстой, А. «Русский характер»</vt:lpstr>
      <vt:lpstr>Иллюстрации к литературным произведениям о войне:  Митяев, А. «Шестой неполный»; Осеева, В. «Кочерыжка»</vt:lpstr>
      <vt:lpstr>Иллюстрации к литературным произведениям о войне: Шолохов. М. «Судьба человека».</vt:lpstr>
      <vt:lpstr>Мы поМним!</vt:lpstr>
      <vt:lpstr>Плакат</vt:lpstr>
      <vt:lpstr>Плакат в военное время поддерживал патриотический дух народа. Помогал справиться с отчаяньем и в тылу и на войне. Все старались приблизить победу, как могли. </vt:lpstr>
      <vt:lpstr>Слава русскому народу!!!</vt:lpstr>
      <vt:lpstr>Графика. Граттаж.</vt:lpstr>
      <vt:lpstr>История.</vt:lpstr>
      <vt:lpstr>Техника выполнения.</vt:lpstr>
      <vt:lpstr>Работы художников в технике граттаж: Кристина Панеску </vt:lpstr>
      <vt:lpstr>Работы детей в технике граттаж.</vt:lpstr>
      <vt:lpstr>Слайд 19</vt:lpstr>
      <vt:lpstr>Источники информации: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методы рисования. Графика. Гратография – граттаж.</dc:title>
  <dc:creator>alex</dc:creator>
  <cp:lastModifiedBy>Hurum</cp:lastModifiedBy>
  <cp:revision>27</cp:revision>
  <dcterms:created xsi:type="dcterms:W3CDTF">2015-03-16T06:33:33Z</dcterms:created>
  <dcterms:modified xsi:type="dcterms:W3CDTF">2015-03-17T11:05:46Z</dcterms:modified>
</cp:coreProperties>
</file>